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9" r:id="rId2"/>
    <p:sldId id="291" r:id="rId3"/>
    <p:sldId id="293" r:id="rId4"/>
    <p:sldId id="292" r:id="rId5"/>
    <p:sldId id="281" r:id="rId6"/>
    <p:sldId id="282" r:id="rId7"/>
    <p:sldId id="284" r:id="rId8"/>
    <p:sldId id="283" r:id="rId9"/>
    <p:sldId id="260" r:id="rId10"/>
    <p:sldId id="286" r:id="rId11"/>
    <p:sldId id="261" r:id="rId12"/>
    <p:sldId id="287" r:id="rId13"/>
    <p:sldId id="285" r:id="rId14"/>
    <p:sldId id="296" r:id="rId15"/>
    <p:sldId id="297" r:id="rId16"/>
    <p:sldId id="280" r:id="rId17"/>
  </p:sldIdLst>
  <p:sldSz cx="12192000" cy="6858000"/>
  <p:notesSz cx="6858000" cy="9144000"/>
  <p:embeddedFontLst>
    <p:embeddedFont>
      <p:font typeface="Bahnschrift SemiBold Condensed" panose="020B0502040204020203" pitchFamily="34" charset="0"/>
      <p:bold r:id="rId19"/>
    </p:embeddedFont>
    <p:embeddedFont>
      <p:font typeface="Franklin Gothic Medium Cond" panose="020B0606030402020204" pitchFamily="34" charset="0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等线" panose="020B0604020202020204" charset="-122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ADD"/>
    <a:srgbClr val="9C683A"/>
    <a:srgbClr val="706659"/>
    <a:srgbClr val="DDD9C3"/>
    <a:srgbClr val="376092"/>
    <a:srgbClr val="A8BCBC"/>
    <a:srgbClr val="C43C28"/>
    <a:srgbClr val="8D66A9"/>
    <a:srgbClr val="F89466"/>
    <a:srgbClr val="EE97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9E52C-8A7D-49A1-B839-BAC3D0C07ED2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B2AB-5B0E-429A-A295-9CF32E073C9B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67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74271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118CEF47-1779-4121-BD0F-4258CA27AE98}"/>
              </a:ext>
            </a:extLst>
          </p:cNvPr>
          <p:cNvCxnSpPr/>
          <p:nvPr/>
        </p:nvCxnSpPr>
        <p:spPr>
          <a:xfrm>
            <a:off x="1019596" y="4387460"/>
            <a:ext cx="1013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23" y="4881255"/>
            <a:ext cx="1061389" cy="106138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5" y="1154591"/>
            <a:ext cx="10138459" cy="203073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6"/>
          <a:stretch/>
        </p:blipFill>
        <p:spPr>
          <a:xfrm>
            <a:off x="1019595" y="4881255"/>
            <a:ext cx="1056068" cy="1061389"/>
          </a:xfrm>
          <a:prstGeom prst="rect">
            <a:avLst/>
          </a:prstGeom>
        </p:spPr>
      </p:pic>
      <p:sp>
        <p:nvSpPr>
          <p:cNvPr id="15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8538944" y="5081761"/>
            <a:ext cx="2944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TUTORIAL</a:t>
            </a:r>
          </a:p>
        </p:txBody>
      </p:sp>
      <p:sp>
        <p:nvSpPr>
          <p:cNvPr id="9" name="文本框 13">
            <a:extLst>
              <a:ext uri="{FF2B5EF4-FFF2-40B4-BE49-F238E27FC236}">
                <a16:creationId xmlns:a16="http://schemas.microsoft.com/office/drawing/2014/main" xmlns="" id="{42C9AF06-39D8-41BC-8E5C-2EE22E096C4E}"/>
              </a:ext>
            </a:extLst>
          </p:cNvPr>
          <p:cNvSpPr txBox="1"/>
          <p:nvPr/>
        </p:nvSpPr>
        <p:spPr>
          <a:xfrm>
            <a:off x="4077505" y="6292497"/>
            <a:ext cx="275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微软雅黑" panose="020B0503020204020204" pitchFamily="34" charset="-122"/>
              </a:rPr>
              <a:t>2020 - </a:t>
            </a:r>
            <a:r>
              <a:rPr lang="en-US" altLang="zh-CN" dirty="0" err="1" smtClean="0">
                <a:solidFill>
                  <a:schemeClr val="bg1"/>
                </a:solidFill>
                <a:latin typeface="Franklin Gothic Medium Cond" panose="020B0606030402020204" pitchFamily="34" charset="0"/>
                <a:ea typeface="微软雅黑" panose="020B0503020204020204" pitchFamily="34" charset="-122"/>
              </a:rPr>
              <a:t>Regiani</a:t>
            </a:r>
            <a:r>
              <a:rPr lang="en-US" altLang="zh-CN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Franklin Gothic Medium Cond" panose="020B0606030402020204" pitchFamily="34" charset="0"/>
                <a:ea typeface="微软雅黑" panose="020B0503020204020204" pitchFamily="34" charset="-122"/>
              </a:rPr>
              <a:t>Guarnieri</a:t>
            </a:r>
            <a:endParaRPr lang="zh-CN" altLang="en-US" dirty="0">
              <a:solidFill>
                <a:schemeClr val="bg1"/>
              </a:solidFill>
              <a:latin typeface="Franklin Gothic Medium Cond" panose="020B06060304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77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7299"/>
              </p:ext>
            </p:extLst>
          </p:nvPr>
        </p:nvGraphicFramePr>
        <p:xfrm>
          <a:off x="281617" y="1015218"/>
          <a:ext cx="4681999" cy="528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6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Tipo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Quant.</a:t>
                      </a:r>
                      <a:r>
                        <a:rPr lang="en-US" altLang="zh-CN" sz="2000" baseline="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baseline="0" dirty="0" err="1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Símbolos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Quadrante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Tempo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Vogais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Vogais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Vogais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Vogais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 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7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Vogais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9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Vogais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Vogais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0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318632" y="96484"/>
            <a:ext cx="11568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EXEMPLO SOBRE </a:t>
            </a:r>
            <a:r>
              <a:rPr lang="en-US" altLang="zh-CN" sz="48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FASES E NÍVEIS</a:t>
            </a:r>
          </a:p>
        </p:txBody>
      </p:sp>
      <p:sp>
        <p:nvSpPr>
          <p:cNvPr id="19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310913" y="1697417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A1</a:t>
            </a:r>
          </a:p>
        </p:txBody>
      </p:sp>
      <p:sp>
        <p:nvSpPr>
          <p:cNvPr id="2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73895" y="2329104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A2</a:t>
            </a:r>
          </a:p>
        </p:txBody>
      </p:sp>
      <p:sp>
        <p:nvSpPr>
          <p:cNvPr id="29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73894" y="2960791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A3</a:t>
            </a:r>
          </a:p>
        </p:txBody>
      </p:sp>
      <p:sp>
        <p:nvSpPr>
          <p:cNvPr id="31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70205" y="3575833"/>
            <a:ext cx="7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A4</a:t>
            </a:r>
          </a:p>
        </p:txBody>
      </p:sp>
      <p:sp>
        <p:nvSpPr>
          <p:cNvPr id="3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59831" y="4216037"/>
            <a:ext cx="72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A5</a:t>
            </a:r>
          </a:p>
        </p:txBody>
      </p:sp>
      <p:sp>
        <p:nvSpPr>
          <p:cNvPr id="3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76805" y="4897211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A6</a:t>
            </a:r>
          </a:p>
        </p:txBody>
      </p:sp>
      <p:sp>
        <p:nvSpPr>
          <p:cNvPr id="4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81589" y="5632860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A7</a:t>
            </a:r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78044"/>
              </p:ext>
            </p:extLst>
          </p:nvPr>
        </p:nvGraphicFramePr>
        <p:xfrm>
          <a:off x="5903061" y="1007910"/>
          <a:ext cx="5984137" cy="538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33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99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6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bg1"/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Tipo</a:t>
                      </a: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Quant.</a:t>
                      </a:r>
                      <a:r>
                        <a:rPr lang="en-US" altLang="zh-CN" sz="2000" baseline="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baseline="0" dirty="0" err="1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Símbolos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Quadrante</a:t>
                      </a:r>
                      <a:endParaRPr lang="en-US" altLang="zh-CN" sz="2000" dirty="0" smtClean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</a:rPr>
                        <a:t>Tempo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Conjuntos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Números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Conjuntos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Números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9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Conjuntos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Números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Conjuntos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Números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 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11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7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Conjuntos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Números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91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Conjuntos</a:t>
                      </a: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Números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0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endParaRPr lang="en-US" altLang="zh-CN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altLang="zh-CN" sz="24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Bahnschrift SemiBold Condensed" panose="020B0502040204020203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Conjuntos</a:t>
                      </a:r>
                      <a:r>
                        <a:rPr lang="en-US" altLang="zh-CN" sz="2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 </a:t>
                      </a:r>
                      <a:r>
                        <a:rPr lang="en-US" altLang="zh-CN" sz="2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Números</a:t>
                      </a:r>
                      <a:endParaRPr lang="en-US" altLang="zh-CN" sz="23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Esquerdo</a:t>
                      </a:r>
                      <a:endParaRPr lang="en-US" altLang="zh-CN" sz="23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23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Direito</a:t>
                      </a:r>
                      <a:endParaRPr lang="en-US" altLang="zh-CN" sz="23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Franklin Gothic Medium Cond" panose="020B06060304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Franklin Gothic Medium Cond" panose="020B0606030402020204" pitchFamily="34" charset="0"/>
                        </a:rPr>
                        <a:t>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6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989397" y="1668387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 1</a:t>
            </a:r>
            <a:endParaRPr lang="en-US" altLang="zh-CN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952379" y="2300074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 2</a:t>
            </a:r>
            <a:endParaRPr lang="en-US" altLang="zh-CN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9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952378" y="2931761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 3</a:t>
            </a:r>
            <a:endParaRPr lang="en-US" altLang="zh-CN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0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948689" y="3546803"/>
            <a:ext cx="7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 4</a:t>
            </a:r>
            <a:endParaRPr lang="en-US" altLang="zh-CN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2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938315" y="4227647"/>
            <a:ext cx="728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 5</a:t>
            </a:r>
            <a:endParaRPr lang="en-US" altLang="zh-CN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6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955289" y="4888501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 6</a:t>
            </a:r>
            <a:endParaRPr lang="en-US" altLang="zh-CN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960073" y="5664790"/>
            <a:ext cx="697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 7</a:t>
            </a:r>
            <a:endParaRPr lang="en-US" altLang="zh-CN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5063952" y="3351104"/>
            <a:ext cx="10431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. . .</a:t>
            </a:r>
            <a:endParaRPr lang="en-US" altLang="zh-CN" sz="5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871066" y="329271"/>
            <a:ext cx="1029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PARA INICIAR O JOGO</a:t>
            </a:r>
            <a:endParaRPr lang="en-US" altLang="zh-CN" sz="4800" b="1" dirty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1604541" y="2221988"/>
            <a:ext cx="486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Clique </a:t>
            </a:r>
            <a:r>
              <a:rPr lang="en-US" altLang="zh-CN" sz="32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em</a:t>
            </a:r>
            <a:r>
              <a:rPr lang="en-US" altLang="zh-CN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Começar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00" y="1606738"/>
            <a:ext cx="6154009" cy="4896533"/>
          </a:xfrm>
          <a:prstGeom prst="rect">
            <a:avLst/>
          </a:prstGeom>
        </p:spPr>
      </p:pic>
      <p:sp>
        <p:nvSpPr>
          <p:cNvPr id="10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1107546" y="2237780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7241950" y="4491104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6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871066" y="329271"/>
            <a:ext cx="1029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TELA CALIBRANDO </a:t>
            </a:r>
            <a:endParaRPr lang="en-US" altLang="zh-CN" sz="4800" b="1" dirty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374078" y="1719965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563" y="1678588"/>
            <a:ext cx="8034636" cy="4517276"/>
          </a:xfrm>
          <a:prstGeom prst="rect">
            <a:avLst/>
          </a:prstGeom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994941" y="1678588"/>
            <a:ext cx="2634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Use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esta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tela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para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posicionar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o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participante</a:t>
            </a:r>
            <a:r>
              <a:rPr lang="en-US" altLang="zh-CN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testar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os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movimentos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</a:p>
          <a:p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Para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iniciar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o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jogo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aperte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a </a:t>
            </a:r>
            <a:r>
              <a:rPr lang="en-US" altLang="zh-CN" sz="3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tecla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ESC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386404" y="4643701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5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1205263" y="183693"/>
            <a:ext cx="968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PARTICIPANTE JOGANDO FASE </a:t>
            </a:r>
            <a:r>
              <a:rPr lang="en-US" altLang="zh-CN" sz="48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C </a:t>
            </a:r>
            <a:r>
              <a:rPr lang="en-US" altLang="zh-CN" sz="48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NÍVEL 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25" y="1014690"/>
            <a:ext cx="10058400" cy="566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1205263" y="183693"/>
            <a:ext cx="968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TELA DO JOGO</a:t>
            </a:r>
            <a:endParaRPr lang="en-US" altLang="zh-CN" sz="4800" b="1" dirty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3" y="2471690"/>
            <a:ext cx="7264079" cy="408891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926879" y="1423182"/>
            <a:ext cx="2747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Tempo </a:t>
            </a:r>
            <a:r>
              <a:rPr lang="pt-BR" altLang="zh-CN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decorrido da </a:t>
            </a:r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partida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8344416" y="1616412"/>
            <a:ext cx="315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Pontuação </a:t>
            </a:r>
            <a:r>
              <a:rPr lang="pt-BR" altLang="zh-CN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do </a:t>
            </a:r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jogo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3861680" y="1712424"/>
            <a:ext cx="97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Nível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7115575" y="1699545"/>
            <a:ext cx="91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Fase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4857199" y="1428547"/>
            <a:ext cx="224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Símbolo</a:t>
            </a:r>
            <a:r>
              <a:rPr lang="en-US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alvo</a:t>
            </a:r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926879" y="2909766"/>
            <a:ext cx="1957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Barra de tempo</a:t>
            </a:r>
            <a:endParaRPr lang="en-US" altLang="zh-CN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629699" y="2371215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336871" y="2224446"/>
            <a:ext cx="3310" cy="4916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7540564" y="2183118"/>
            <a:ext cx="3310" cy="4916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938717" y="2031040"/>
            <a:ext cx="3310" cy="4916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8861136" y="2162798"/>
            <a:ext cx="281274" cy="450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1905874" y="3146154"/>
            <a:ext cx="2934245" cy="4212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32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1095563" y="1208752"/>
            <a:ext cx="107306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zh-CN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No </a:t>
            </a:r>
            <a:r>
              <a:rPr lang="pt-BR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diretório principal do jogo encontra-se a pasta '</a:t>
            </a:r>
            <a:r>
              <a:rPr lang="pt-BR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Users</a:t>
            </a:r>
            <a:r>
              <a:rPr lang="pt-BR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', que contém os arquivos de cada jogador cadastrado.</a:t>
            </a:r>
          </a:p>
          <a:p>
            <a:pPr algn="just"/>
            <a:r>
              <a:rPr lang="pt-BR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O jogo automaticamente gera dois arquivos para cada jogador: um que contém as informações principais sobre o mesmo e o histórico das sessões, e um com cada sessão detalhada. </a:t>
            </a:r>
          </a:p>
          <a:p>
            <a:pPr algn="just"/>
            <a:endParaRPr lang="pt-BR" altLang="zh-CN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just"/>
            <a:r>
              <a:rPr lang="pt-BR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No arquivo principal se encontram as informações gerais das fases jogadas, como data da sessão, fase jogada, pontuação geral da fase e o tempo total da sessão.</a:t>
            </a:r>
          </a:p>
          <a:p>
            <a:pPr algn="just"/>
            <a:r>
              <a:rPr lang="pt-BR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No arquivo detalhado se encontram mais informações sobre cada sessão, como o nível, qual imagem de referência foi sorteada, qual o som tocado, a figura tocada, quanto </a:t>
            </a:r>
            <a:r>
              <a:rPr lang="pt-BR" altLang="zh-CN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tempo </a:t>
            </a:r>
            <a:r>
              <a:rPr lang="pt-BR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para tocá-la e se o jogador acertou/errou/nada fez</a:t>
            </a:r>
            <a:r>
              <a:rPr lang="pt-BR" altLang="zh-CN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  <a:endParaRPr lang="pt-BR" altLang="zh-CN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505300" y="1263518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1205263" y="183693"/>
            <a:ext cx="968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ARQUIVOS DO USUÁRIO</a:t>
            </a:r>
            <a:endParaRPr lang="en-US" altLang="zh-CN" sz="4800" b="1" dirty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8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505300" y="3811389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1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629B508-FBFA-49A3-9738-4E19B7BF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09" y="422597"/>
            <a:ext cx="9155555" cy="51555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D25354A-3272-4140-8FD6-F615DC0703EA}"/>
              </a:ext>
            </a:extLst>
          </p:cNvPr>
          <p:cNvSpPr/>
          <p:nvPr/>
        </p:nvSpPr>
        <p:spPr>
          <a:xfrm>
            <a:off x="1157288" y="1385888"/>
            <a:ext cx="9872662" cy="3900487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2C9AF06-39D8-41BC-8E5C-2EE22E096C4E}"/>
              </a:ext>
            </a:extLst>
          </p:cNvPr>
          <p:cNvSpPr txBox="1"/>
          <p:nvPr/>
        </p:nvSpPr>
        <p:spPr>
          <a:xfrm>
            <a:off x="4907656" y="4086046"/>
            <a:ext cx="2072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 smtClean="0">
                <a:solidFill>
                  <a:schemeClr val="bg1"/>
                </a:solidFill>
                <a:latin typeface="Franklin Gothic Medium Cond" panose="020B0606030402020204" pitchFamily="34" charset="0"/>
                <a:ea typeface="微软雅黑" panose="020B0503020204020204" pitchFamily="34" charset="-122"/>
              </a:rPr>
              <a:t>Fim</a:t>
            </a:r>
            <a:endParaRPr lang="zh-CN" altLang="en-US" sz="7200" dirty="0">
              <a:solidFill>
                <a:schemeClr val="bg1"/>
              </a:solidFill>
              <a:latin typeface="Franklin Gothic Medium Cond" panose="020B06060304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11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73" y="592590"/>
            <a:ext cx="836965" cy="836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37" y="206062"/>
            <a:ext cx="6558376" cy="13136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6"/>
          <a:stretch/>
        </p:blipFill>
        <p:spPr>
          <a:xfrm>
            <a:off x="749140" y="592590"/>
            <a:ext cx="832769" cy="836965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434109" y="2657408"/>
            <a:ext cx="7688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Apresentação</a:t>
            </a:r>
            <a:r>
              <a:rPr lang="en-US" altLang="zh-CN" sz="3000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: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MoviLetrando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é um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jogo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sério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,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criado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pelo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grupo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LARVA da UDESC de Joinville-SC</a:t>
            </a:r>
            <a:endParaRPr lang="en-US" altLang="zh-CN" sz="3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1843845" y="2657408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434109" y="4419668"/>
            <a:ext cx="7688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Objetivo</a:t>
            </a:r>
            <a:r>
              <a:rPr lang="en-US" altLang="zh-CN" sz="3000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: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Estimular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 </a:t>
            </a:r>
            <a:r>
              <a:rPr lang="en-US" altLang="zh-CN" sz="3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função</a:t>
            </a:r>
            <a:r>
              <a:rPr lang="en-US" altLang="zh-CN" sz="3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motora</a:t>
            </a:r>
            <a:r>
              <a:rPr lang="en-US" altLang="zh-CN" sz="3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e 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o </a:t>
            </a:r>
            <a:r>
              <a:rPr lang="en-US" altLang="zh-CN" sz="3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letramento</a:t>
            </a:r>
            <a:r>
              <a:rPr lang="en-US" altLang="zh-CN" sz="3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. </a:t>
            </a:r>
          </a:p>
        </p:txBody>
      </p:sp>
      <p:sp>
        <p:nvSpPr>
          <p:cNvPr id="12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1843845" y="4433794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73" y="592590"/>
            <a:ext cx="836965" cy="836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37" y="206062"/>
            <a:ext cx="6558376" cy="13136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6"/>
          <a:stretch/>
        </p:blipFill>
        <p:spPr>
          <a:xfrm>
            <a:off x="749140" y="592590"/>
            <a:ext cx="832769" cy="836965"/>
          </a:xfrm>
          <a:prstGeom prst="rect">
            <a:avLst/>
          </a:prstGeom>
        </p:spPr>
      </p:pic>
      <p:sp>
        <p:nvSpPr>
          <p:cNvPr id="11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1339403" y="2662635"/>
            <a:ext cx="99553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Dinâmica</a:t>
            </a:r>
            <a:r>
              <a:rPr lang="en-US" altLang="zh-CN" sz="3000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 do </a:t>
            </a:r>
            <a:r>
              <a:rPr lang="en-US" altLang="zh-CN" sz="3000" dirty="0" err="1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jogo</a:t>
            </a:r>
            <a:r>
              <a:rPr lang="en-US" altLang="zh-CN" sz="3000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: </a:t>
            </a:r>
          </a:p>
          <a:p>
            <a:pPr algn="just"/>
            <a:r>
              <a:rPr lang="pt-BR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Será </a:t>
            </a:r>
            <a:r>
              <a:rPr lang="pt-BR" altLang="zh-CN" sz="3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indicado na parte superior da tela do jogo um símbolo alvo (no alto, ao centro) e também um sinal sonoro. Em seguida nos quadrantes da tela aparecerão vários símbolos e o participante deve tentar alcançar “virtualmente” o símbolo que corresponde a resposta correta, mas para isso não deverá tocar em nenhum outro símbolo da tela, a não ser no alvo. O Jogo possui muitas fases/níveis.</a:t>
            </a:r>
            <a:endParaRPr lang="en-US" altLang="zh-CN" sz="3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749140" y="2676761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8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73" y="592590"/>
            <a:ext cx="836965" cy="8369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37" y="206062"/>
            <a:ext cx="6558376" cy="13136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6"/>
          <a:stretch/>
        </p:blipFill>
        <p:spPr>
          <a:xfrm>
            <a:off x="749140" y="592590"/>
            <a:ext cx="832769" cy="836965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777915" y="2760437"/>
            <a:ext cx="7149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Requisitos</a:t>
            </a:r>
            <a:r>
              <a:rPr lang="en-US" altLang="zh-CN" sz="3000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:</a:t>
            </a:r>
            <a:endParaRPr lang="en-US" altLang="zh-CN" sz="3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187652" y="2760437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801480" y="3782090"/>
            <a:ext cx="281170" cy="284019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3175014" y="3653779"/>
            <a:ext cx="7818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0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omputador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de mesa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ou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notebook;</a:t>
            </a:r>
          </a:p>
          <a:p>
            <a:pPr algn="just"/>
            <a:endParaRPr lang="en-US" altLang="zh-CN" sz="3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just"/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Webcam para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capturar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os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movimentos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do </a:t>
            </a:r>
            <a:r>
              <a:rPr lang="en-US" altLang="zh-CN" sz="3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participante</a:t>
            </a:r>
            <a:r>
              <a:rPr lang="en-US" altLang="zh-CN" sz="3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.</a:t>
            </a:r>
            <a:endParaRPr lang="en-US" altLang="zh-CN" sz="30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801480" y="4707222"/>
            <a:ext cx="281170" cy="284019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949262" y="187788"/>
            <a:ext cx="56151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TELA INICIAL DO JOGO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56" y="1049562"/>
            <a:ext cx="6957200" cy="55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437173" y="239304"/>
            <a:ext cx="11167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CADASTRAR NOVO PARTICIPANTE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4262055-8513-4C15-B1E0-E54ABC495D52}"/>
              </a:ext>
            </a:extLst>
          </p:cNvPr>
          <p:cNvSpPr txBox="1"/>
          <p:nvPr/>
        </p:nvSpPr>
        <p:spPr>
          <a:xfrm>
            <a:off x="7063340" y="1870134"/>
            <a:ext cx="3835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Aparecerá esta tela</a:t>
            </a:r>
            <a:endParaRPr lang="pt-BR" sz="2400" dirty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73" y="1803874"/>
            <a:ext cx="5645575" cy="4505941"/>
          </a:xfrm>
          <a:prstGeom prst="rect">
            <a:avLst/>
          </a:prstGeom>
        </p:spPr>
      </p:pic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33866" y="1205907"/>
            <a:ext cx="3952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Selecione</a:t>
            </a:r>
            <a:r>
              <a:rPr lang="en-US" altLang="zh-CN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3200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Cadastrar</a:t>
            </a:r>
            <a:endParaRPr lang="en-US" altLang="zh-CN" sz="3200" dirty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6" y="2540640"/>
            <a:ext cx="5193501" cy="349381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516710" y="4056845"/>
            <a:ext cx="1210614" cy="54091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endParaRPr lang="pt-BR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908313" y="4929809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932567" y="310833"/>
            <a:ext cx="10157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CADASTRAR NOVO PARTICIPANTE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34262055-8513-4C15-B1E0-E54ABC495D52}"/>
              </a:ext>
            </a:extLst>
          </p:cNvPr>
          <p:cNvSpPr txBox="1"/>
          <p:nvPr/>
        </p:nvSpPr>
        <p:spPr>
          <a:xfrm>
            <a:off x="1468193" y="2007765"/>
            <a:ext cx="31166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É muito importante preencher </a:t>
            </a:r>
            <a:r>
              <a:rPr lang="pt-BR" sz="2800" b="1" dirty="0">
                <a:solidFill>
                  <a:srgbClr val="46BADD"/>
                </a:solidFill>
                <a:latin typeface="Franklin Gothic Medium Cond" panose="020B0606030402020204" pitchFamily="34" charset="0"/>
              </a:rPr>
              <a:t>todos os </a:t>
            </a:r>
            <a:r>
              <a:rPr lang="pt-BR" sz="2800" b="1" dirty="0" smtClean="0">
                <a:solidFill>
                  <a:srgbClr val="46BADD"/>
                </a:solidFill>
                <a:latin typeface="Franklin Gothic Medium Cond" panose="020B0606030402020204" pitchFamily="34" charset="0"/>
              </a:rPr>
              <a:t>campos</a:t>
            </a:r>
            <a:r>
              <a:rPr lang="pt-BR" sz="28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, depois clicar </a:t>
            </a:r>
            <a:r>
              <a:rPr lang="pt-BR" sz="280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em </a:t>
            </a:r>
            <a:r>
              <a:rPr lang="pt-BR" sz="2800" b="1" dirty="0">
                <a:solidFill>
                  <a:srgbClr val="46BADD"/>
                </a:solidFill>
                <a:latin typeface="Franklin Gothic Medium Cond" panose="020B0606030402020204" pitchFamily="34" charset="0"/>
              </a:rPr>
              <a:t>Cadastrar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212" y="1866097"/>
            <a:ext cx="6008963" cy="4026126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>
            <a:off x="4939543" y="5115532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932568" y="1992475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71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800190" y="157107"/>
            <a:ext cx="10558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ANTES DE COMEÇAR O JOGO</a:t>
            </a:r>
            <a:endParaRPr lang="en-US" altLang="zh-CN" sz="4800" b="1" dirty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727655" y="1588459"/>
            <a:ext cx="535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Escolha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o </a:t>
            </a:r>
            <a:r>
              <a:rPr lang="en-US" altLang="zh-CN" sz="2800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Público</a:t>
            </a:r>
            <a:r>
              <a:rPr lang="en-US" altLang="zh-CN" sz="2800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: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Adulto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ou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Criança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727654" y="2501815"/>
            <a:ext cx="4861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Escolha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o </a:t>
            </a:r>
            <a:r>
              <a:rPr lang="en-US" altLang="zh-CN" sz="2800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Nome: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Selecione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um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participante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já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cadastrado</a:t>
            </a:r>
            <a:r>
              <a:rPr lang="en-US" altLang="zh-CN" sz="2800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  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727654" y="3965413"/>
            <a:ext cx="486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Escolha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a </a:t>
            </a:r>
            <a:r>
              <a:rPr lang="en-US" altLang="zh-CN" sz="2800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Fase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e o </a:t>
            </a:r>
            <a:r>
              <a:rPr lang="en-US" altLang="zh-CN" sz="2800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Nível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do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jogo</a:t>
            </a:r>
            <a:endParaRPr lang="en-US" altLang="zh-CN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727654" y="4936568"/>
            <a:ext cx="486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Escolha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o </a:t>
            </a:r>
            <a:r>
              <a:rPr lang="en-US" altLang="zh-CN" sz="2800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Tempo</a:t>
            </a:r>
            <a:endParaRPr lang="en-US" altLang="zh-CN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5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727655" y="5907723"/>
            <a:ext cx="486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Clique </a:t>
            </a:r>
            <a:r>
              <a:rPr lang="en-US" altLang="zh-CN" sz="2800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em</a:t>
            </a:r>
            <a:r>
              <a:rPr lang="en-US" altLang="zh-CN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altLang="zh-CN" sz="2800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Começar</a:t>
            </a:r>
            <a:endParaRPr lang="en-US" altLang="zh-CN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59" y="1589971"/>
            <a:ext cx="6154009" cy="4896533"/>
          </a:xfrm>
          <a:prstGeom prst="rect">
            <a:avLst/>
          </a:prstGeom>
        </p:spPr>
      </p:pic>
      <p:cxnSp>
        <p:nvCxnSpPr>
          <p:cNvPr id="16" name="Conector de seta reta 15"/>
          <p:cNvCxnSpPr/>
          <p:nvPr/>
        </p:nvCxnSpPr>
        <p:spPr>
          <a:xfrm>
            <a:off x="6970105" y="2976421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30668" y="1602585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30666" y="2586225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30664" y="4007751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30662" y="5004270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230660" y="5923515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6970105" y="3327243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7016867" y="3677259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7016867" y="4055005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1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6442080" y="1093612"/>
            <a:ext cx="1724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NÍVEL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1" y="1895134"/>
            <a:ext cx="5580595" cy="44540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41" y="1895134"/>
            <a:ext cx="5591473" cy="4454077"/>
          </a:xfrm>
          <a:prstGeom prst="rect">
            <a:avLst/>
          </a:prstGeom>
        </p:spPr>
      </p:pic>
      <p:cxnSp>
        <p:nvCxnSpPr>
          <p:cNvPr id="25" name="Conector de seta reta 24"/>
          <p:cNvCxnSpPr/>
          <p:nvPr/>
        </p:nvCxnSpPr>
        <p:spPr>
          <a:xfrm>
            <a:off x="1996761" y="3738965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>
            <a:off x="8998026" y="3738965"/>
            <a:ext cx="490331" cy="2517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246416" y="1104631"/>
            <a:ext cx="2489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FASE</a:t>
            </a:r>
          </a:p>
        </p:txBody>
      </p:sp>
      <p:sp>
        <p:nvSpPr>
          <p:cNvPr id="30" name="文本框 3">
            <a:extLst>
              <a:ext uri="{FF2B5EF4-FFF2-40B4-BE49-F238E27FC236}">
                <a16:creationId xmlns:a16="http://schemas.microsoft.com/office/drawing/2014/main" xmlns="" id="{7656D746-824F-4E9F-AC9C-6291F746B0C5}"/>
              </a:ext>
            </a:extLst>
          </p:cNvPr>
          <p:cNvSpPr txBox="1"/>
          <p:nvPr/>
        </p:nvSpPr>
        <p:spPr>
          <a:xfrm>
            <a:off x="416280" y="160459"/>
            <a:ext cx="1134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PARA ESCOLHER UMA FASE E UM NÍVEL DO JOGO</a:t>
            </a:r>
          </a:p>
        </p:txBody>
      </p:sp>
      <p:sp>
        <p:nvSpPr>
          <p:cNvPr id="11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416281" y="1279936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8">
            <a:extLst>
              <a:ext uri="{FF2B5EF4-FFF2-40B4-BE49-F238E27FC236}">
                <a16:creationId xmlns:a16="http://schemas.microsoft.com/office/drawing/2014/main" xmlns="" id="{BF37A5B4-3AE1-47BB-BFF0-4EE28D2CAEC3}"/>
              </a:ext>
            </a:extLst>
          </p:cNvPr>
          <p:cNvSpPr/>
          <p:nvPr/>
        </p:nvSpPr>
        <p:spPr>
          <a:xfrm>
            <a:off x="6193586" y="1279935"/>
            <a:ext cx="496988" cy="502023"/>
          </a:xfrm>
          <a:prstGeom prst="ellipse">
            <a:avLst/>
          </a:prstGeom>
          <a:gradFill>
            <a:gsLst>
              <a:gs pos="90000">
                <a:srgbClr val="706659"/>
              </a:gs>
              <a:gs pos="100000">
                <a:srgbClr val="E1B899">
                  <a:alpha val="0"/>
                </a:srgbClr>
              </a:gs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8100000" scaled="0"/>
          </a:gradFill>
          <a:ln>
            <a:gradFill>
              <a:gsLst>
                <a:gs pos="0">
                  <a:schemeClr val="bg1"/>
                </a:gs>
                <a:gs pos="100000">
                  <a:schemeClr val="bg1">
                    <a:lumMod val="50000"/>
                  </a:schemeClr>
                </a:gs>
                <a:gs pos="9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0"/>
            </a:gradFill>
          </a:ln>
          <a:effectLst>
            <a:outerShdw blurRad="50800" dist="50800" dir="822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9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1F497D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algn="l">
          <a:lnSpc>
            <a:spcPct val="150000"/>
          </a:lnSpc>
          <a:defRPr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2335</TotalTime>
  <Words>498</Words>
  <Application>Microsoft Office PowerPoint</Application>
  <PresentationFormat>Widescreen</PresentationFormat>
  <Paragraphs>138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Bahnschrift SemiBold Condensed</vt:lpstr>
      <vt:lpstr>Franklin Gothic Medium Cond</vt:lpstr>
      <vt:lpstr>微软雅黑</vt:lpstr>
      <vt:lpstr>Calibri</vt:lpstr>
      <vt:lpstr>等线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Tania</cp:lastModifiedBy>
  <cp:revision>258</cp:revision>
  <dcterms:created xsi:type="dcterms:W3CDTF">2017-08-18T03:02:00Z</dcterms:created>
  <dcterms:modified xsi:type="dcterms:W3CDTF">2020-02-03T18:21:49Z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